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5"/>
  </p:notesMasterIdLst>
  <p:handoutMasterIdLst>
    <p:handoutMasterId r:id="rId36"/>
  </p:handoutMasterIdLst>
  <p:sldIdLst>
    <p:sldId id="394" r:id="rId3"/>
    <p:sldId id="395" r:id="rId4"/>
    <p:sldId id="396" r:id="rId5"/>
    <p:sldId id="397" r:id="rId6"/>
    <p:sldId id="398" r:id="rId7"/>
    <p:sldId id="399" r:id="rId8"/>
    <p:sldId id="428" r:id="rId9"/>
    <p:sldId id="401" r:id="rId10"/>
    <p:sldId id="429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25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352" r:id="rId33"/>
    <p:sldId id="393" r:id="rId3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A14"/>
    <a:srgbClr val="E85C0E"/>
    <a:srgbClr val="BAB398"/>
    <a:srgbClr val="ADA485"/>
    <a:srgbClr val="C6C0AA"/>
    <a:srgbClr val="663606"/>
    <a:srgbClr val="663106"/>
    <a:srgbClr val="F8DC9E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4" autoAdjust="0"/>
    <p:restoredTop sz="94660" autoAdjust="0"/>
  </p:normalViewPr>
  <p:slideViewPr>
    <p:cSldViewPr>
      <p:cViewPr varScale="1">
        <p:scale>
          <a:sx n="72" d="100"/>
          <a:sy n="72" d="100"/>
        </p:scale>
        <p:origin x="546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23-05-2014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23-05-2014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6146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23-05-2014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23-05-2014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://softuni.bg/" TargetMode="External"/><Relationship Id="rId4" Type="http://schemas.openxmlformats.org/officeDocument/2006/relationships/hyperlink" Target="http://www.nakov.com/" TargetMode="Externa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0.jpeg"/><Relationship Id="rId5" Type="http://schemas.openxmlformats.org/officeDocument/2006/relationships/image" Target="../media/image45.png"/><Relationship Id="rId10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courses/csharp-basic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forum.softuni.bg/csharp-basics" TargetMode="External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5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studio.com/downloads/download-visual-studio-v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courses/csharp-basic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creativecommons.org/licenses/by-nc-sa/3.0/deed.en_U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lerikacademy.com/Courses/Courses/Details/81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3971" y="3657600"/>
            <a:ext cx="7445042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3970" y="762000"/>
            <a:ext cx="7382341" cy="1171552"/>
          </a:xfrm>
        </p:spPr>
        <p:txBody>
          <a:bodyPr/>
          <a:lstStyle/>
          <a:p>
            <a:r>
              <a:rPr lang="en-US" dirty="0" smtClean="0"/>
              <a:t>C#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83970" y="1965299"/>
            <a:ext cx="7382341" cy="854101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4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softuni.bg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9660" y="515430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7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C# Basics Course: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8194" name="Picture 2" descr="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2412" y="1219200"/>
            <a:ext cx="4849789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&#10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34137" y="1219200"/>
            <a:ext cx="3839417" cy="33657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16</a:t>
            </a:r>
            <a:r>
              <a:rPr lang="en-US" dirty="0" smtClean="0"/>
              <a:t>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4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16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4000"/>
              </a:lnSpc>
            </a:pPr>
            <a:r>
              <a:rPr lang="en-US" dirty="0"/>
              <a:t>Homework: ~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/>
              <a:t>-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100</a:t>
            </a:r>
            <a:r>
              <a:rPr lang="en-US" dirty="0"/>
              <a:t> hours</a:t>
            </a:r>
          </a:p>
          <a:p>
            <a:pPr>
              <a:lnSpc>
                <a:spcPct val="114000"/>
              </a:lnSpc>
            </a:pPr>
            <a:r>
              <a:rPr lang="en-US" dirty="0" smtClean="0"/>
              <a:t>Exam</a:t>
            </a:r>
            <a:r>
              <a:rPr lang="en-US" dirty="0"/>
              <a:t>: 6 hours</a:t>
            </a:r>
          </a:p>
          <a:p>
            <a:pPr>
              <a:lnSpc>
                <a:spcPct val="114000"/>
              </a:lnSpc>
              <a:spcBef>
                <a:spcPts val="2400"/>
              </a:spcBef>
            </a:pPr>
            <a:r>
              <a:rPr lang="en-US" dirty="0"/>
              <a:t>Allocation</a:t>
            </a:r>
          </a:p>
          <a:p>
            <a:pPr lvl="1">
              <a:lnSpc>
                <a:spcPct val="114000"/>
              </a:lnSpc>
            </a:pPr>
            <a:r>
              <a:rPr lang="en-US" dirty="0"/>
              <a:t>Timeframe: </a:t>
            </a:r>
            <a:r>
              <a:rPr lang="en-US" dirty="0" smtClean="0"/>
              <a:t>May 2014 </a:t>
            </a:r>
            <a:r>
              <a:rPr lang="en-US" dirty="0"/>
              <a:t>– </a:t>
            </a:r>
            <a:r>
              <a:rPr lang="en-US" dirty="0" smtClean="0"/>
              <a:t>July 2014</a:t>
            </a:r>
            <a:endParaRPr lang="en-US" dirty="0"/>
          </a:p>
          <a:p>
            <a:pPr lvl="1">
              <a:lnSpc>
                <a:spcPct val="114000"/>
              </a:lnSpc>
            </a:pPr>
            <a:r>
              <a:rPr lang="en-US" dirty="0"/>
              <a:t>Exam: </a:t>
            </a:r>
            <a:r>
              <a:rPr lang="en-US" dirty="0" smtClean="0"/>
              <a:t>at the end </a:t>
            </a:r>
            <a:r>
              <a:rPr lang="en-US" dirty="0"/>
              <a:t>of </a:t>
            </a:r>
            <a:r>
              <a:rPr lang="en-US" dirty="0" smtClean="0"/>
              <a:t>July 2014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C# Basics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6212" y="2005800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65781" y="3933000"/>
            <a:ext cx="4215031" cy="2304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4300"/>
              </a:lnSpc>
            </a:pPr>
            <a:r>
              <a:rPr lang="en-US" dirty="0" smtClean="0"/>
              <a:t>C#. .NET and Visual Studio in Windows environment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Excellent start for beginners, very easy to learn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 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Modern object-oriented </a:t>
            </a:r>
            <a:r>
              <a:rPr lang="en-US" dirty="0"/>
              <a:t>language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Very popular, used by millions developers</a:t>
            </a:r>
            <a:endParaRPr lang="en-US" dirty="0"/>
          </a:p>
          <a:p>
            <a:pPr lvl="1">
              <a:lnSpc>
                <a:spcPts val="4300"/>
              </a:lnSpc>
            </a:pPr>
            <a:r>
              <a:rPr lang="en-US" dirty="0"/>
              <a:t>Easy to </a:t>
            </a:r>
            <a:r>
              <a:rPr lang="en-US" dirty="0" smtClean="0"/>
              <a:t>learn, yet very powerful</a:t>
            </a:r>
          </a:p>
          <a:p>
            <a:pPr>
              <a:lnSpc>
                <a:spcPts val="4300"/>
              </a:lnSpc>
            </a:pPr>
            <a:r>
              <a:rPr lang="en-US" dirty="0" smtClean="0"/>
              <a:t>C# is just the start!</a:t>
            </a:r>
          </a:p>
          <a:p>
            <a:pPr lvl="1">
              <a:lnSpc>
                <a:spcPts val="4300"/>
              </a:lnSpc>
            </a:pPr>
            <a:r>
              <a:rPr lang="en-US" dirty="0" smtClean="0"/>
              <a:t>We will learn Java, PHP, Linux, HTML, JS, SQL, and many more</a:t>
            </a:r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</a:t>
            </a:r>
            <a:r>
              <a:rPr lang="en-US" dirty="0" smtClean="0"/>
              <a:t># and .NET Framework?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77" r="-5077"/>
          <a:stretch/>
        </p:blipFill>
        <p:spPr bwMode="auto">
          <a:xfrm>
            <a:off x="8141200" y="4932298"/>
            <a:ext cx="3473061" cy="922930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63500"/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2263" y="1341001"/>
            <a:ext cx="1512000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41202" y="3213000"/>
            <a:ext cx="3473060" cy="1333442"/>
          </a:xfrm>
          <a:prstGeom prst="rect">
            <a:avLst/>
          </a:prstGeom>
          <a:ln>
            <a:noFill/>
          </a:ln>
          <a:effectLst>
            <a:softEdge rad="112500"/>
          </a:effectLst>
          <a:extLst/>
        </p:spPr>
      </p:pic>
    </p:spTree>
    <p:extLst>
      <p:ext uri="{BB962C8B-B14F-4D97-AF65-F5344CB8AC3E}">
        <p14:creationId xmlns:p14="http://schemas.microsoft.com/office/powerpoint/2010/main" val="40624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812" y="4323639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2012" y="1371600"/>
            <a:ext cx="2634000" cy="26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C#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47012" y="1787085"/>
            <a:ext cx="3733800" cy="27117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682" y="1785668"/>
            <a:ext cx="3755930" cy="26770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6612" y="609600"/>
            <a:ext cx="2819400" cy="39919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Exams</a:t>
            </a:r>
            <a:r>
              <a:rPr lang="en-US" dirty="0" smtClean="0"/>
              <a:t> measure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individual performance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Score formed by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several components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Exam results, homework, forums activity, etc.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 "C# Basics" exam serves </a:t>
            </a:r>
            <a:r>
              <a:rPr lang="en-US" dirty="0"/>
              <a:t>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admission criteria </a:t>
            </a:r>
            <a:r>
              <a:rPr lang="en-US" dirty="0" smtClean="0"/>
              <a:t>for the Software University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Exams @ Software University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3244" y="4282800"/>
            <a:ext cx="3070374" cy="2041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29790" y="4282800"/>
            <a:ext cx="3374822" cy="2041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4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Programming Exam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</a:t>
            </a:r>
            <a:r>
              <a:rPr lang="en-US" dirty="0"/>
              <a:t>practical problems for 6 </a:t>
            </a:r>
            <a:r>
              <a:rPr lang="en-US" dirty="0" smtClean="0"/>
              <a:t>hours</a:t>
            </a:r>
          </a:p>
          <a:p>
            <a:pPr lvl="2"/>
            <a:r>
              <a:rPr lang="en-US" dirty="0" smtClean="0"/>
              <a:t>1 very easy, 3 with loops, 1 with bit operations</a:t>
            </a:r>
            <a:endParaRPr lang="en-US" dirty="0"/>
          </a:p>
          <a:p>
            <a:pPr lvl="1"/>
            <a:r>
              <a:rPr lang="en-US" dirty="0"/>
              <a:t>Covers all learned topics up to the </a:t>
            </a:r>
            <a:r>
              <a:rPr lang="en-US" dirty="0" smtClean="0"/>
              <a:t>moment</a:t>
            </a:r>
          </a:p>
          <a:p>
            <a:pPr lvl="2"/>
            <a:r>
              <a:rPr lang="en-US" dirty="0" smtClean="0"/>
              <a:t>Without the "Advanced" topics</a:t>
            </a:r>
            <a:endParaRPr lang="en-US" dirty="0"/>
          </a:p>
          <a:p>
            <a:pPr lvl="1"/>
            <a:r>
              <a:rPr lang="en-US" dirty="0" smtClean="0"/>
              <a:t>Automated judge system &amp; real-time feedback</a:t>
            </a:r>
          </a:p>
          <a:p>
            <a:pPr lvl="1"/>
            <a:r>
              <a:rPr lang="en-US" dirty="0" smtClean="0"/>
              <a:t>Solutions </a:t>
            </a:r>
            <a:r>
              <a:rPr lang="en-US" dirty="0"/>
              <a:t>are evaluated for correctness </a:t>
            </a:r>
            <a:r>
              <a:rPr lang="en-US" dirty="0" smtClean="0"/>
              <a:t>only</a:t>
            </a:r>
          </a:p>
          <a:p>
            <a:pPr lvl="2"/>
            <a:r>
              <a:rPr lang="en-US" dirty="0" smtClean="0"/>
              <a:t>Code quality is not measured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Basics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7170" y="1633200"/>
            <a:ext cx="2607242" cy="18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87168" y="4192200"/>
            <a:ext cx="2607243" cy="18796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Write a program that enters a positive integer number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/>
              <a:t> from the </a:t>
            </a:r>
            <a:r>
              <a:rPr lang="en-US" dirty="0" smtClean="0"/>
              <a:t>console (1 ≤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≤ 100)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 new year tree of size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, following the </a:t>
            </a:r>
            <a:r>
              <a:rPr lang="en-US" dirty="0"/>
              <a:t>examples below</a:t>
            </a:r>
            <a:r>
              <a:rPr lang="bg-BG" dirty="0"/>
              <a:t>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</a:t>
            </a:r>
            <a:r>
              <a:rPr lang="en-US" dirty="0" smtClean="0"/>
              <a:t>Exam </a:t>
            </a:r>
            <a:r>
              <a:rPr lang="en-US" dirty="0"/>
              <a:t>– Sample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412191" y="3213000"/>
            <a:ext cx="14478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2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990" y="3213000"/>
            <a:ext cx="1752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3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835331" y="3214487"/>
            <a:ext cx="2443081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5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**** | ****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 | *****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913590" y="3213000"/>
            <a:ext cx="1117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1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85591" y="3213000"/>
            <a:ext cx="2088000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6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</a:t>
            </a:r>
            <a:r>
              <a:rPr lang="en-US" dirty="0" smtClean="0"/>
              <a:t>Exam </a:t>
            </a:r>
            <a:r>
              <a:rPr lang="en-US" dirty="0"/>
              <a:t>– Sample </a:t>
            </a: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22414" y="1088866"/>
            <a:ext cx="10943998" cy="536413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int.Parse(Console.ReadLine());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&lt;= n; i++)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asterisksCount = i;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asterisks = new string('*', asterisksCount);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 spacesCount = n - asterisksCount;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spaces = new string(' ', spacesCount);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Console.Write(spaces);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Console.Write(" | ");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Console.WriteLine(spaces);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2200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69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Onsite students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2"/>
            <a:r>
              <a:rPr lang="en-US" dirty="0"/>
              <a:t>Serves as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pass /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fail </a:t>
            </a:r>
            <a:r>
              <a:rPr lang="en-US" dirty="0" smtClean="0"/>
              <a:t>criteria</a:t>
            </a:r>
            <a:endParaRPr lang="en-US" sz="3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Forums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activity</a:t>
            </a:r>
            <a:r>
              <a:rPr lang="en-US" dirty="0"/>
              <a:t> – bonus up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Online students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 – 100%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Forums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activity</a:t>
            </a:r>
            <a:r>
              <a:rPr lang="en-US" dirty="0"/>
              <a:t> – bonus up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System for the "C# Basics" 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8698" y="4374708"/>
            <a:ext cx="3243214" cy="1816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8698" y="1524000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9612" y="1159946"/>
            <a:ext cx="2726254" cy="272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8975" y="4005000"/>
            <a:ext cx="6459437" cy="25200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557973"/>
            <a:ext cx="1905000" cy="209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Everyone will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give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2412" y="3505200"/>
            <a:ext cx="2649280" cy="17617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exam problems will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tested automatically</a:t>
            </a:r>
          </a:p>
          <a:p>
            <a:pPr lvl="1"/>
            <a:r>
              <a:rPr lang="en-US" dirty="0" smtClean="0"/>
              <a:t>Through our automated online judge system</a:t>
            </a:r>
          </a:p>
          <a:p>
            <a:pPr lvl="1"/>
            <a:r>
              <a:rPr lang="en-US" dirty="0" smtClean="0"/>
              <a:t>During the exam preparation you will practice how to use the automated judge system</a:t>
            </a:r>
          </a:p>
          <a:p>
            <a:pPr lvl="1"/>
            <a:r>
              <a:rPr lang="en-US" dirty="0" smtClean="0"/>
              <a:t>You can register at any time to practice</a:t>
            </a:r>
          </a:p>
          <a:p>
            <a:r>
              <a:rPr lang="en-US" dirty="0" smtClean="0"/>
              <a:t>How the testing (judge) system works?</a:t>
            </a:r>
          </a:p>
          <a:p>
            <a:pPr lvl="1"/>
            <a:r>
              <a:rPr lang="en-US" dirty="0" smtClean="0"/>
              <a:t>You submit your C# source code</a:t>
            </a:r>
          </a:p>
          <a:p>
            <a:pPr lvl="1"/>
            <a:r>
              <a:rPr lang="en-US" dirty="0" smtClean="0"/>
              <a:t>Your solution is tested with predefined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tests</a:t>
            </a:r>
          </a:p>
          <a:p>
            <a:pPr lvl="1"/>
            <a:r>
              <a:rPr lang="en-US" dirty="0" smtClean="0"/>
              <a:t>For each test passed you get some score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Judge System at the Exam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4619" y="4005000"/>
            <a:ext cx="3041793" cy="2278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52274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4658" y="2165349"/>
            <a:ext cx="2546154" cy="3624027"/>
          </a:xfrm>
          <a:prstGeom prst="rect">
            <a:avLst/>
          </a:prstGeom>
          <a:noFill/>
          <a:ln w="3175">
            <a:solidFill>
              <a:schemeClr val="tx1">
                <a:alpha val="7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C# Basics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softuni.bg/courses/csharp-basics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forum.softuni.bg/csharp-basics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C# Programming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6412" y="1223121"/>
            <a:ext cx="9500823" cy="371787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official textbook </a:t>
            </a:r>
            <a:r>
              <a:rPr lang="en-US" dirty="0" smtClean="0"/>
              <a:t>for the course</a:t>
            </a:r>
          </a:p>
          <a:p>
            <a:pPr marL="533400" lvl="1" indent="-266700"/>
            <a:r>
              <a:rPr lang="en-US" dirty="0" smtClean="0"/>
              <a:t>“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Fundamentals of Computer Programming with C#</a:t>
            </a:r>
            <a:r>
              <a:rPr lang="en-US" dirty="0" smtClean="0"/>
              <a:t>”, by Svetlin Nakov &amp; Co</a:t>
            </a:r>
            <a:r>
              <a:rPr lang="en-US" dirty="0"/>
              <a:t>., 2013, ISBN </a:t>
            </a:r>
            <a:r>
              <a:rPr lang="en-US" dirty="0" smtClean="0"/>
              <a:t>9789544007737</a:t>
            </a:r>
          </a:p>
          <a:p>
            <a:pPr marL="533400" lvl="1" indent="-266700"/>
            <a:r>
              <a:rPr lang="en-US" dirty="0"/>
              <a:t>English and </a:t>
            </a:r>
            <a:r>
              <a:rPr lang="en-US" dirty="0" smtClean="0"/>
              <a:t>Bulgarian versions (as PDF, </a:t>
            </a:r>
            <a:r>
              <a:rPr lang="en-US" noProof="1" smtClean="0"/>
              <a:t>ePub</a:t>
            </a:r>
            <a:r>
              <a:rPr lang="en-US" dirty="0" smtClean="0"/>
              <a:t>, …)</a:t>
            </a:r>
            <a:endParaRPr lang="en-US" dirty="0"/>
          </a:p>
          <a:p>
            <a:pPr marL="533400" lvl="1" indent="-266700"/>
            <a:r>
              <a:rPr lang="en-US" dirty="0" smtClean="0"/>
              <a:t>Freely downloadable from: </a:t>
            </a:r>
            <a:r>
              <a:rPr lang="en-US" dirty="0" smtClean="0">
                <a:hlinkClick r:id="rId2"/>
              </a:rPr>
              <a:t>www.introprogramming.info</a:t>
            </a:r>
            <a:endParaRPr lang="en-US" dirty="0" smtClean="0"/>
          </a:p>
          <a:p>
            <a:pPr marL="533400" lvl="1" indent="-266700"/>
            <a:endParaRPr lang="en-US" dirty="0" smtClean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Free C# Fundamentals Textbook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301000"/>
            <a:ext cx="11520000" cy="12318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200" dirty="0"/>
              <a:t>The C# programming courses @ </a:t>
            </a:r>
            <a:r>
              <a:rPr lang="en-US" sz="3200" dirty="0" smtClean="0"/>
              <a:t>SoftUni.bg </a:t>
            </a:r>
            <a:r>
              <a:rPr lang="en-US" sz="3200" dirty="0"/>
              <a:t>follow the book</a:t>
            </a:r>
          </a:p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en-US" sz="3200" dirty="0"/>
              <a:t>C# Basics </a:t>
            </a:r>
            <a:r>
              <a:rPr lang="en-US" sz="3200" dirty="0">
                <a:sym typeface="Wingdings" pitchFamily="2" charset="2"/>
              </a:rPr>
              <a:t> chapters 1..6 (up to Loops</a:t>
            </a:r>
            <a:r>
              <a:rPr lang="en-US" sz="3200" dirty="0" smtClean="0">
                <a:sym typeface="Wingdings" pitchFamily="2" charset="2"/>
              </a:rPr>
              <a:t>) + few advanced topics</a:t>
            </a:r>
            <a:endParaRPr lang="en-US" sz="3200" dirty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510" y="3224024"/>
            <a:ext cx="1224292" cy="1732347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388" y="1177835"/>
            <a:ext cx="1224292" cy="1742576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all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873" y="2133000"/>
            <a:ext cx="4383228" cy="4177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Software needed for this course: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Microsoft Windows (Win 8.1 / Win8 / Win7 / Win XP)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Microsoft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Visual Studio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2013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dirty="0">
                <a:hlinkClick r:id="rId3"/>
              </a:rPr>
              <a:t>Visual Studio Express 2013 for Windows Desktop</a:t>
            </a:r>
            <a:r>
              <a:rPr lang="en-US" dirty="0"/>
              <a:t> </a:t>
            </a:r>
            <a:r>
              <a:rPr lang="en-US" dirty="0" smtClean="0"/>
              <a:t>(a free </a:t>
            </a:r>
            <a:r>
              <a:rPr lang="en-US" dirty="0"/>
              <a:t>version of VS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2013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.NET Framework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4.5</a:t>
            </a:r>
            <a:r>
              <a:rPr lang="en-US" dirty="0" smtClean="0"/>
              <a:t> (included in Visual Studio)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Visual Studio 2012, 2010, 2008, 2005 is also acceptable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Required Software</a:t>
            </a:r>
            <a:endParaRPr lang="en-US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623" t="-5636"/>
          <a:stretch/>
        </p:blipFill>
        <p:spPr bwMode="auto">
          <a:xfrm>
            <a:off x="6850153" y="5081398"/>
            <a:ext cx="3282859" cy="1337460"/>
          </a:xfrm>
          <a:prstGeom prst="roundRect">
            <a:avLst>
              <a:gd name="adj" fmla="val 3303"/>
            </a:avLst>
          </a:prstGeom>
          <a:solidFill>
            <a:srgbClr val="FFFFFF"/>
          </a:solidFill>
          <a:ln>
            <a:noFill/>
          </a:ln>
          <a:effectLst>
            <a:softEdge rad="31750"/>
          </a:effectLst>
          <a:ex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753" y="5110163"/>
            <a:ext cx="4544492" cy="1281341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39146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"C# Basics" course provides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The very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first steps in programming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Programming, using Visual Studio, variables,</a:t>
            </a:r>
            <a:br>
              <a:rPr lang="en-US" sz="3000" dirty="0" smtClean="0"/>
            </a:br>
            <a:r>
              <a:rPr lang="en-US" sz="3000" dirty="0" smtClean="0"/>
              <a:t>control-flow logic, loops, advanced topics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score system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7590" y="4698280"/>
            <a:ext cx="3569422" cy="1626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38038" y="1273518"/>
            <a:ext cx="3224360" cy="3224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10576"/>
            <a:ext cx="8938472" cy="820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C# Basics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3230">
            <a:off x="344537" y="2098725"/>
            <a:ext cx="1821474" cy="18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078840" y="1447801"/>
            <a:ext cx="7825572" cy="3282128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578750" y="3418246"/>
              <a:ext cx="6466835" cy="209288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C# Basics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softuni.bg/courses/csharp-basics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/>
              <a:t>C# </a:t>
            </a:r>
            <a:r>
              <a:rPr lang="en-US" dirty="0" smtClean="0"/>
              <a:t>Basics – Course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6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7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C# Basics"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 steps </a:t>
            </a:r>
            <a:r>
              <a:rPr lang="en-US" dirty="0" smtClean="0"/>
              <a:t>in computer programming: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Compiler, IDE, variables, control-flow logic, console I/O, loops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Establish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algorithmic thinking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Development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problems solving </a:t>
            </a:r>
            <a:r>
              <a:rPr lang="en-US" dirty="0" smtClean="0"/>
              <a:t>skills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Prepare </a:t>
            </a:r>
            <a:r>
              <a:rPr lang="en-US" dirty="0" smtClean="0"/>
              <a:t>for learning other languages and software technologies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Java, HTML, CSS, JavaScript, PHP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Databases &amp; SQL, high-quality code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Web development technologies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Course Intro. Introduction </a:t>
            </a:r>
            <a:r>
              <a:rPr lang="en-US" sz="3000" dirty="0"/>
              <a:t>to </a:t>
            </a:r>
            <a:r>
              <a:rPr lang="en-US" sz="3000" dirty="0" smtClean="0"/>
              <a:t>Programming. Using the IDE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Primitive Data </a:t>
            </a:r>
            <a:r>
              <a:rPr lang="en-US" sz="3000" dirty="0" smtClean="0"/>
              <a:t>Types, Variables, Literals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Operators, Expressions and Statements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Console-Based </a:t>
            </a:r>
            <a:r>
              <a:rPr lang="en-US" sz="3000" dirty="0"/>
              <a:t>Input </a:t>
            </a:r>
            <a:r>
              <a:rPr lang="en-US" sz="3000" dirty="0" smtClean="0"/>
              <a:t>and </a:t>
            </a:r>
            <a:r>
              <a:rPr lang="en-US" sz="3000" dirty="0"/>
              <a:t>Output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Conditional </a:t>
            </a:r>
            <a:r>
              <a:rPr lang="en-US" sz="3000" dirty="0" smtClean="0"/>
              <a:t>Statements (</a:t>
            </a:r>
            <a:r>
              <a:rPr lang="en-US" sz="3000" dirty="0"/>
              <a:t>if-else, switch-case)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/>
              <a:t>Loops (while, do-while, for, </a:t>
            </a:r>
            <a:r>
              <a:rPr lang="en-US" sz="3000" noProof="1" smtClean="0"/>
              <a:t>foreach</a:t>
            </a:r>
            <a:r>
              <a:rPr lang="en-US" sz="3000" dirty="0" smtClean="0"/>
              <a:t>)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Advanced Topics: Methods, Arrays, Lists, Strings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Exam Preparation: Solving Sample Exams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Basics – Course Topics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56532" y="2061000"/>
            <a:ext cx="3753880" cy="223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274217">
            <a:off x="9007729" y="4674826"/>
            <a:ext cx="1906920" cy="169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7540" y="13716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199399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400" b="1" noProof="1" smtClean="0"/>
              <a:t>Evlogi Hristov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Software engineer @ </a:t>
            </a:r>
            <a:r>
              <a:rPr lang="en-US" sz="3200" noProof="1" smtClean="0"/>
              <a:t>Abilitics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Top </a:t>
            </a:r>
            <a:r>
              <a:rPr lang="en-US" sz="3200" dirty="0"/>
              <a:t>performing graduate from the Software Academy (2013</a:t>
            </a:r>
            <a:r>
              <a:rPr lang="en-US" sz="3200" dirty="0" smtClean="0"/>
              <a:t>)</a:t>
            </a:r>
          </a:p>
          <a:p>
            <a:pPr marL="304747" lvl="1" indent="-304747">
              <a:lnSpc>
                <a:spcPct val="100000"/>
              </a:lnSpc>
              <a:spcBef>
                <a:spcPts val="2400"/>
              </a:spcBef>
              <a:buClr>
                <a:srgbClr val="F2B254"/>
              </a:buClr>
              <a:buSzPct val="100000"/>
            </a:pPr>
            <a:r>
              <a:rPr lang="en-US" b="1" noProof="1" smtClean="0"/>
              <a:t>Deyan Dachev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Top performing student from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Currently Level #1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(3)</a:t>
            </a:r>
            <a:endParaRPr lang="en-US" dirty="0"/>
          </a:p>
        </p:txBody>
      </p:sp>
      <p:pic>
        <p:nvPicPr>
          <p:cNvPr id="6" name="Picture 2" descr="https://softuni.bg/Files/UserFiles/ImageGallery/evlogi-hristov-train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1336495"/>
            <a:ext cx="2286000" cy="22860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1595" b="6277"/>
          <a:stretch/>
        </p:blipFill>
        <p:spPr>
          <a:xfrm>
            <a:off x="9066212" y="4038600"/>
            <a:ext cx="2286000" cy="2321105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87584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Students from SoftUni (Level #1)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0182" y="3359570"/>
            <a:ext cx="4688230" cy="30543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608012" y="3359570"/>
            <a:ext cx="6096000" cy="3041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Volunteer assistants who will help you in class:</a:t>
            </a:r>
          </a:p>
          <a:p>
            <a:pPr lvl="1"/>
            <a:r>
              <a:rPr lang="en-US" sz="3100" noProof="1" smtClean="0"/>
              <a:t>Students from SoftUni (Level #1)</a:t>
            </a:r>
            <a:endParaRPr lang="en-US" sz="31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You, Volunteer Assistants!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4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1390</Words>
  <Application>Microsoft Office PowerPoint</Application>
  <PresentationFormat>Custom</PresentationFormat>
  <Paragraphs>277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Wingdings</vt:lpstr>
      <vt:lpstr>Wingdings 2</vt:lpstr>
      <vt:lpstr>SoftUni 16x9</vt:lpstr>
      <vt:lpstr>C# Basics</vt:lpstr>
      <vt:lpstr>Table of Contents</vt:lpstr>
      <vt:lpstr>C# Basics Course</vt:lpstr>
      <vt:lpstr>Course Objectives</vt:lpstr>
      <vt:lpstr>C# Basics – Course Topics</vt:lpstr>
      <vt:lpstr>The Trainers Team</vt:lpstr>
      <vt:lpstr>Trainers Team (3)</vt:lpstr>
      <vt:lpstr>Volunteer Teaching Assistants</vt:lpstr>
      <vt:lpstr>Thank You, Volunteer Assistants!</vt:lpstr>
      <vt:lpstr>C# Basics Course: More Details </vt:lpstr>
      <vt:lpstr>Training Duration – C# Basics</vt:lpstr>
      <vt:lpstr>Why C# and .NET Framework?</vt:lpstr>
      <vt:lpstr>Why English?</vt:lpstr>
      <vt:lpstr>C# Basics</vt:lpstr>
      <vt:lpstr>Exams @ Software University</vt:lpstr>
      <vt:lpstr>C# Basics Exam</vt:lpstr>
      <vt:lpstr>C# Exam – Sample Problem</vt:lpstr>
      <vt:lpstr>C# Exam – Sample Solution</vt:lpstr>
      <vt:lpstr>Scoring System for the "C# Basics" Course</vt:lpstr>
      <vt:lpstr>Homework Peer Reviews</vt:lpstr>
      <vt:lpstr>The Judge System at the Exam</vt:lpstr>
      <vt:lpstr>Homework Assignments</vt:lpstr>
      <vt:lpstr>Resources</vt:lpstr>
      <vt:lpstr>Course Web Site &amp; Forums</vt:lpstr>
      <vt:lpstr>The C# Programming Slides and Videos</vt:lpstr>
      <vt:lpstr>The Free C# Fundamentals Textbook</vt:lpstr>
      <vt:lpstr>Software University Learning System (SULS)</vt:lpstr>
      <vt:lpstr>Required Software</vt:lpstr>
      <vt:lpstr>Summary</vt:lpstr>
      <vt:lpstr>C# Basics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subject>C# Basics Course</dc:subject>
  <dc:creator/>
  <cp:keywords>C#, programming, course, SoftUni, Software University, csharp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2014-05-23T11:39:30Z</dcterms:modified>
  <cp:category>computer programming; programming; C#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